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651" r:id="rId2"/>
    <p:sldId id="456" r:id="rId3"/>
    <p:sldId id="659" r:id="rId4"/>
    <p:sldId id="665" r:id="rId5"/>
    <p:sldId id="657" r:id="rId6"/>
    <p:sldId id="664" r:id="rId7"/>
    <p:sldId id="658" r:id="rId8"/>
    <p:sldId id="588" r:id="rId9"/>
    <p:sldId id="666" r:id="rId10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 Mitchell" initials="JM" lastIdx="2" clrIdx="0">
    <p:extLst>
      <p:ext uri="{19B8F6BF-5375-455C-9EA6-DF929625EA0E}">
        <p15:presenceInfo xmlns:p15="http://schemas.microsoft.com/office/powerpoint/2012/main" userId="S-1-5-21-1366901343-1712286707-620655208-630739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 useTimings="0">
    <p:browse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051"/>
    <a:srgbClr val="E3E7F4"/>
    <a:srgbClr val="C5C8F4"/>
    <a:srgbClr val="DEE1F4"/>
    <a:srgbClr val="E2F3F4"/>
    <a:srgbClr val="E9EDF4"/>
    <a:srgbClr val="E3F4F4"/>
    <a:srgbClr val="B82E2E"/>
    <a:srgbClr val="FFE5A1"/>
    <a:srgbClr val="3F4F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014" autoAdjust="0"/>
    <p:restoredTop sz="82790" autoAdjust="0"/>
  </p:normalViewPr>
  <p:slideViewPr>
    <p:cSldViewPr snapToObjects="1" showGuides="1">
      <p:cViewPr varScale="1">
        <p:scale>
          <a:sx n="100" d="100"/>
          <a:sy n="100" d="100"/>
        </p:scale>
        <p:origin x="124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FC00A9-32A7-4050-A625-2E90223CB33F}" type="datetimeFigureOut">
              <a:rPr lang="en-US" smtClean="0"/>
              <a:pPr/>
              <a:t>4/2/21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8BE4B0-102E-43D0-B791-860C3E61C1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173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C264-B272-3547-9CC0-2F7FC4DD0CC5}" type="datetimeFigureOut">
              <a:rPr lang="en-US" smtClean="0"/>
              <a:pPr/>
              <a:t>4/2/21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FFB3C-9B78-6F49-B3A4-ADBA2323472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461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FFB3C-9B78-6F49-B3A4-ADBA2323472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611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FFB3C-9B78-6F49-B3A4-ADBA2323472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10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FFB3C-9B78-6F49-B3A4-ADBA2323472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027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FFB3C-9B78-6F49-B3A4-ADBA2323472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7502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FFB3C-9B78-6F49-B3A4-ADBA23234726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046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FFB3C-9B78-6F49-B3A4-ADBA2323472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70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FFB3C-9B78-6F49-B3A4-ADBA2323472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2592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FFB3C-9B78-6F49-B3A4-ADBA2323472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399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FFB3C-9B78-6F49-B3A4-ADBA2323472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446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9BEB-300E-FE42-8F22-E33947683652}" type="datetimeFigureOut">
              <a:rPr lang="en-US" smtClean="0"/>
              <a:pPr/>
              <a:t>4/2/21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5334001"/>
            <a:ext cx="9144000" cy="1524000"/>
          </a:xfrm>
          <a:prstGeom prst="rect">
            <a:avLst/>
          </a:prstGeom>
          <a:solidFill>
            <a:srgbClr val="10364F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2514600" y="0"/>
            <a:ext cx="6629400" cy="5181600"/>
          </a:xfrm>
          <a:prstGeom prst="rect">
            <a:avLst/>
          </a:prstGeom>
          <a:solidFill>
            <a:srgbClr val="C85D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" name="Picture 9" descr="34674845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598614"/>
            <a:ext cx="2346960" cy="15636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34673755.jpg"/>
          <p:cNvPicPr>
            <a:picLocks noChangeAspect="1"/>
          </p:cNvPicPr>
          <p:nvPr userDrawn="1"/>
        </p:nvPicPr>
        <p:blipFill>
          <a:blip r:embed="rId3"/>
          <a:srcRect r="3750"/>
          <a:stretch>
            <a:fillRect/>
          </a:stretch>
        </p:blipFill>
        <p:spPr>
          <a:xfrm>
            <a:off x="0" y="1771924"/>
            <a:ext cx="2346960" cy="16245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 descr="34912200.jpg"/>
          <p:cNvPicPr>
            <a:picLocks noChangeAspect="1"/>
          </p:cNvPicPr>
          <p:nvPr userDrawn="1"/>
        </p:nvPicPr>
        <p:blipFill>
          <a:blip r:embed="rId4"/>
          <a:srcRect r="3750"/>
          <a:stretch>
            <a:fillRect/>
          </a:stretch>
        </p:blipFill>
        <p:spPr>
          <a:xfrm>
            <a:off x="0" y="0"/>
            <a:ext cx="2346960" cy="16245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589349-568B-C245-ADF9-BAFECA08156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486400"/>
            <a:ext cx="4449506" cy="1235075"/>
          </a:xfrm>
          <a:prstGeom prst="rect">
            <a:avLst/>
          </a:prstGeom>
        </p:spPr>
      </p:pic>
      <p:sp>
        <p:nvSpPr>
          <p:cNvPr id="14" name="Subtitle 2">
            <a:extLst>
              <a:ext uri="{FF2B5EF4-FFF2-40B4-BE49-F238E27FC236}">
                <a16:creationId xmlns:a16="http://schemas.microsoft.com/office/drawing/2014/main" id="{1F4325E5-FA5C-3D48-B3A1-9826540FE432}"/>
              </a:ext>
            </a:extLst>
          </p:cNvPr>
          <p:cNvSpPr txBox="1">
            <a:spLocks/>
          </p:cNvSpPr>
          <p:nvPr userDrawn="1"/>
        </p:nvSpPr>
        <p:spPr>
          <a:xfrm>
            <a:off x="6934200" y="5638800"/>
            <a:ext cx="2133600" cy="91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bg1"/>
                </a:solidFill>
              </a:rPr>
              <a:t>OCTRI Informatics Research Support</a:t>
            </a:r>
          </a:p>
          <a:p>
            <a:pPr marL="0" indent="0">
              <a:buNone/>
            </a:pPr>
            <a:r>
              <a:rPr lang="en-US" sz="1800" b="1" dirty="0" err="1">
                <a:solidFill>
                  <a:schemeClr val="bg1">
                    <a:lumMod val="75000"/>
                  </a:schemeClr>
                </a:solidFill>
              </a:rPr>
              <a:t>redcap@ohsu.edu</a:t>
            </a:r>
            <a:r>
              <a:rPr lang="en-US" sz="1800" b="1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94313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9BEB-300E-FE42-8F22-E33947683652}" type="datetimeFigureOut">
              <a:rPr lang="en-US" smtClean="0"/>
              <a:pPr/>
              <a:t>4/2/21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094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9BEB-300E-FE42-8F22-E33947683652}" type="datetimeFigureOut">
              <a:rPr lang="en-US" smtClean="0"/>
              <a:pPr/>
              <a:t>4/2/21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898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838200"/>
          </a:xfrm>
        </p:spPr>
        <p:txBody>
          <a:bodyPr lIns="0" tIns="0" rIns="0" bIns="0">
            <a:normAutofit/>
          </a:bodyPr>
          <a:lstStyle>
            <a:lvl1pPr algn="l">
              <a:defRPr sz="4000" b="1" i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4830763"/>
          </a:xfrm>
        </p:spPr>
        <p:txBody>
          <a:bodyPr lIns="0" tIns="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9BEB-300E-FE42-8F22-E33947683652}" type="datetimeFigureOut">
              <a:rPr lang="en-US" smtClean="0"/>
              <a:pPr/>
              <a:t>4/2/21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248400"/>
            <a:ext cx="9144000" cy="27432"/>
          </a:xfrm>
          <a:prstGeom prst="rect">
            <a:avLst/>
          </a:prstGeom>
          <a:solidFill>
            <a:srgbClr val="C85D1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6292848"/>
            <a:ext cx="9144000" cy="576072"/>
          </a:xfrm>
          <a:prstGeom prst="rect">
            <a:avLst/>
          </a:prstGeom>
          <a:solidFill>
            <a:srgbClr val="10364F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5D2C22-F5BB-D241-9584-7E442D70D8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6336269"/>
            <a:ext cx="1651000" cy="458277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2146E23F-15D0-884B-9D79-B4C2AFB5470D}"/>
              </a:ext>
            </a:extLst>
          </p:cNvPr>
          <p:cNvSpPr txBox="1">
            <a:spLocks/>
          </p:cNvSpPr>
          <p:nvPr userDrawn="1"/>
        </p:nvSpPr>
        <p:spPr>
          <a:xfrm>
            <a:off x="6553200" y="6324600"/>
            <a:ext cx="2514600" cy="5016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dirty="0">
                <a:solidFill>
                  <a:schemeClr val="bg1"/>
                </a:solidFill>
              </a:rPr>
              <a:t>OCTRI Informatics Research Support</a:t>
            </a:r>
          </a:p>
          <a:p>
            <a:pPr marL="0" indent="0">
              <a:buNone/>
            </a:pPr>
            <a:r>
              <a:rPr lang="en-US" sz="1200" b="1" dirty="0" err="1">
                <a:solidFill>
                  <a:schemeClr val="bg1">
                    <a:lumMod val="75000"/>
                  </a:schemeClr>
                </a:solidFill>
              </a:rPr>
              <a:t>redcap@ohsu.edu</a:t>
            </a:r>
            <a:r>
              <a:rPr lang="en-US" sz="1200" b="1" dirty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25842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9BEB-300E-FE42-8F22-E33947683652}" type="datetimeFigureOut">
              <a:rPr lang="en-US" smtClean="0"/>
              <a:pPr/>
              <a:t>4/2/21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245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9BEB-300E-FE42-8F22-E33947683652}" type="datetimeFigureOut">
              <a:rPr lang="en-US" smtClean="0"/>
              <a:pPr/>
              <a:t>4/2/21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915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9BEB-300E-FE42-8F22-E33947683652}" type="datetimeFigureOut">
              <a:rPr lang="en-US" smtClean="0"/>
              <a:pPr/>
              <a:t>4/2/21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264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9BEB-300E-FE42-8F22-E33947683652}" type="datetimeFigureOut">
              <a:rPr lang="en-US" smtClean="0"/>
              <a:pPr/>
              <a:t>4/2/21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13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9BEB-300E-FE42-8F22-E33947683652}" type="datetimeFigureOut">
              <a:rPr lang="en-US" smtClean="0"/>
              <a:pPr/>
              <a:t>4/2/21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760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9BEB-300E-FE42-8F22-E33947683652}" type="datetimeFigureOut">
              <a:rPr lang="en-US" smtClean="0"/>
              <a:pPr/>
              <a:t>4/2/21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551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9BEB-300E-FE42-8F22-E33947683652}" type="datetimeFigureOut">
              <a:rPr lang="en-US" smtClean="0"/>
              <a:pPr/>
              <a:t>4/2/21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881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79BEB-300E-FE42-8F22-E33947683652}" type="datetimeFigureOut">
              <a:rPr lang="en-US" smtClean="0"/>
              <a:pPr/>
              <a:t>4/2/21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8AE3D-FA72-0F48-B7CD-3634949D1B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745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octri.ohsu.edu/wiki/display/REDHelp/Production+Changes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ctri.ohsu.edu/redcap/index.php?action=help#ss7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45F70B1-F530-A047-8A05-B56152C92E07}"/>
              </a:ext>
            </a:extLst>
          </p:cNvPr>
          <p:cNvSpPr txBox="1">
            <a:spLocks/>
          </p:cNvSpPr>
          <p:nvPr/>
        </p:nvSpPr>
        <p:spPr>
          <a:xfrm>
            <a:off x="2743200" y="3956498"/>
            <a:ext cx="6211729" cy="107860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2400"/>
              </a:spcBef>
            </a:pPr>
            <a:r>
              <a:rPr lang="en-US" sz="4000" dirty="0">
                <a:solidFill>
                  <a:srgbClr val="FFFF00"/>
                </a:solidFill>
              </a:rPr>
              <a:t>Making Production Changes</a:t>
            </a:r>
            <a:endParaRPr lang="en-US" sz="4000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4" name="Picture 3" descr="Redcap Image.png">
            <a:extLst>
              <a:ext uri="{FF2B5EF4-FFF2-40B4-BE49-F238E27FC236}">
                <a16:creationId xmlns:a16="http://schemas.microsoft.com/office/drawing/2014/main" id="{0C32241C-A8DD-3442-87BD-405686F9B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0553" y="1676400"/>
            <a:ext cx="3841828" cy="132542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20D8FF4-78E7-284B-B3FE-EA7F9EB21667}"/>
              </a:ext>
            </a:extLst>
          </p:cNvPr>
          <p:cNvSpPr txBox="1"/>
          <p:nvPr/>
        </p:nvSpPr>
        <p:spPr>
          <a:xfrm>
            <a:off x="7239000" y="134779"/>
            <a:ext cx="17967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/>
              <a:t>Last updated </a:t>
            </a:r>
            <a:fld id="{02546DA7-9623-D944-98D2-E884373EB36E}" type="datetime4">
              <a:rPr lang="en-US" sz="1000" i="1" smtClean="0"/>
              <a:pPr/>
              <a:t>April 2, 2021</a:t>
            </a:fld>
            <a:endParaRPr lang="en-US" sz="1000" i="1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24607A2-7122-9D4A-A271-D4E6EFD7EB1D}"/>
              </a:ext>
            </a:extLst>
          </p:cNvPr>
          <p:cNvCxnSpPr>
            <a:cxnSpLocks/>
          </p:cNvCxnSpPr>
          <p:nvPr/>
        </p:nvCxnSpPr>
        <p:spPr>
          <a:xfrm>
            <a:off x="2824019" y="3733800"/>
            <a:ext cx="6054938" cy="0"/>
          </a:xfrm>
          <a:prstGeom prst="line">
            <a:avLst/>
          </a:prstGeom>
          <a:ln w="22225">
            <a:solidFill>
              <a:schemeClr val="bg1">
                <a:alpha val="5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06C33AE-4C6C-E84E-A144-6B47DAEE6A3B}"/>
              </a:ext>
            </a:extLst>
          </p:cNvPr>
          <p:cNvSpPr txBox="1">
            <a:spLocks/>
          </p:cNvSpPr>
          <p:nvPr/>
        </p:nvSpPr>
        <p:spPr>
          <a:xfrm>
            <a:off x="2743200" y="2877377"/>
            <a:ext cx="3729181" cy="6858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6080"/>
              </a:lnSpc>
              <a:spcBef>
                <a:spcPts val="600"/>
              </a:spcBef>
            </a:pPr>
            <a:r>
              <a:rPr lang="en-US" sz="5400" b="1" i="1" dirty="0">
                <a:solidFill>
                  <a:schemeClr val="tx2">
                    <a:lumMod val="50000"/>
                  </a:schemeClr>
                </a:solidFill>
              </a:rPr>
              <a:t>Tips &amp; Tricks</a:t>
            </a:r>
            <a:endParaRPr lang="en-US" i="1" dirty="0">
              <a:solidFill>
                <a:srgbClr val="FFFF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84144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Material Covered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52600"/>
            <a:ext cx="8001000" cy="4191000"/>
          </a:xfrm>
        </p:spPr>
        <p:txBody>
          <a:bodyPr lIns="0" tIns="0" rIns="0" bIns="0">
            <a:normAutofit fontScale="85000" lnSpcReduction="20000"/>
          </a:bodyPr>
          <a:lstStyle/>
          <a:p>
            <a:pPr marL="0" indent="0">
              <a:spcBef>
                <a:spcPts val="1400"/>
              </a:spcBef>
              <a:buNone/>
            </a:pPr>
            <a:r>
              <a:rPr lang="en-US" sz="3300" b="1" dirty="0">
                <a:solidFill>
                  <a:schemeClr val="accent1"/>
                </a:solidFill>
              </a:rPr>
              <a:t>Focus:</a:t>
            </a:r>
            <a:r>
              <a:rPr lang="en-US" sz="3300" dirty="0">
                <a:solidFill>
                  <a:schemeClr val="accent1"/>
                </a:solidFill>
              </a:rPr>
              <a:t> Form changes &amp; project setup changes</a:t>
            </a:r>
          </a:p>
          <a:p>
            <a:pPr marL="201168" indent="-201168">
              <a:spcBef>
                <a:spcPts val="1800"/>
              </a:spcBef>
            </a:pPr>
            <a:r>
              <a:rPr lang="en-US" sz="3000" dirty="0"/>
              <a:t>Requirements</a:t>
            </a:r>
          </a:p>
          <a:p>
            <a:pPr marL="201168" indent="-201168">
              <a:spcBef>
                <a:spcPts val="1800"/>
              </a:spcBef>
            </a:pPr>
            <a:r>
              <a:rPr lang="en-US" sz="3000" dirty="0"/>
              <a:t>Preparations</a:t>
            </a:r>
          </a:p>
          <a:p>
            <a:pPr marL="201168" indent="-201168">
              <a:spcBef>
                <a:spcPts val="1800"/>
              </a:spcBef>
            </a:pPr>
            <a:r>
              <a:rPr lang="en-US" sz="3000" dirty="0"/>
              <a:t>Operations</a:t>
            </a:r>
          </a:p>
          <a:p>
            <a:pPr marL="601218" lvl="1" indent="-201168">
              <a:spcBef>
                <a:spcPts val="1800"/>
              </a:spcBef>
            </a:pPr>
            <a:r>
              <a:rPr lang="en-US" sz="2600" dirty="0"/>
              <a:t>Form changes </a:t>
            </a:r>
          </a:p>
          <a:p>
            <a:pPr marL="601218" lvl="1" indent="-201168">
              <a:spcBef>
                <a:spcPts val="1800"/>
              </a:spcBef>
            </a:pPr>
            <a:r>
              <a:rPr lang="en-US" sz="2600" dirty="0"/>
              <a:t>Project setup changes</a:t>
            </a:r>
          </a:p>
          <a:p>
            <a:pPr marL="601218" lvl="1" indent="-201168">
              <a:spcBef>
                <a:spcPts val="1800"/>
              </a:spcBef>
            </a:pPr>
            <a:r>
              <a:rPr lang="en-US" sz="2600" dirty="0"/>
              <a:t>Barriers to change</a:t>
            </a:r>
          </a:p>
          <a:p>
            <a:pPr marL="201168" indent="-201168">
              <a:spcBef>
                <a:spcPts val="1800"/>
              </a:spcBef>
            </a:pPr>
            <a:r>
              <a:rPr lang="en-US" sz="3000" dirty="0"/>
              <a:t>Demonstrations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39000" y="134779"/>
            <a:ext cx="17967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/>
              <a:t>Last updated </a:t>
            </a:r>
            <a:fld id="{02546DA7-9623-D944-98D2-E884373EB36E}" type="datetime4">
              <a:rPr lang="en-US" sz="1000" i="1" smtClean="0"/>
              <a:pPr/>
              <a:t>April 2, 2021</a:t>
            </a:fld>
            <a:endParaRPr lang="en-US" sz="10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1143000"/>
          </a:xfrm>
        </p:spPr>
        <p:txBody>
          <a:bodyPr>
            <a:noAutofit/>
          </a:bodyPr>
          <a:lstStyle/>
          <a:p>
            <a:pPr algn="ctr">
              <a:lnSpc>
                <a:spcPts val="6100"/>
              </a:lnSpc>
            </a:pPr>
            <a:r>
              <a:rPr lang="en-US" sz="6000" dirty="0">
                <a:solidFill>
                  <a:srgbClr val="002060"/>
                </a:solidFill>
              </a:rPr>
              <a:t>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750" y="2133600"/>
            <a:ext cx="7048500" cy="2933700"/>
          </a:xfrm>
        </p:spPr>
        <p:txBody>
          <a:bodyPr lIns="0" tIns="0" rIns="0" bIns="0">
            <a:noAutofit/>
          </a:bodyPr>
          <a:lstStyle/>
          <a:p>
            <a:pPr marL="201168" indent="-201168">
              <a:spcBef>
                <a:spcPts val="1400"/>
              </a:spcBef>
            </a:pPr>
            <a:r>
              <a:rPr lang="en-US" dirty="0"/>
              <a:t>Study Team manages production changes</a:t>
            </a:r>
          </a:p>
          <a:p>
            <a:pPr marL="201168" indent="-201168">
              <a:spcBef>
                <a:spcPts val="3200"/>
              </a:spcBef>
            </a:pPr>
            <a:r>
              <a:rPr lang="en-US" dirty="0"/>
              <a:t>For personnel making changes</a:t>
            </a:r>
          </a:p>
          <a:p>
            <a:pPr marL="601218" lvl="1" indent="-201168">
              <a:spcBef>
                <a:spcPts val="1400"/>
              </a:spcBef>
            </a:pPr>
            <a:r>
              <a:rPr lang="en-US" dirty="0"/>
              <a:t>Basics training required</a:t>
            </a:r>
          </a:p>
          <a:p>
            <a:pPr marL="601218" lvl="1" indent="-201168">
              <a:spcBef>
                <a:spcPts val="1400"/>
              </a:spcBef>
            </a:pPr>
            <a:r>
              <a:rPr lang="en-US" dirty="0"/>
              <a:t>Survey training for Survey projects required</a:t>
            </a:r>
          </a:p>
          <a:p>
            <a:pPr marL="601218" lvl="1" indent="-201168">
              <a:spcBef>
                <a:spcPts val="1400"/>
              </a:spcBef>
            </a:pPr>
            <a:r>
              <a:rPr lang="en-US" dirty="0"/>
              <a:t>Project design and setup rights</a:t>
            </a:r>
          </a:p>
        </p:txBody>
      </p:sp>
    </p:spTree>
    <p:extLst>
      <p:ext uri="{BB962C8B-B14F-4D97-AF65-F5344CB8AC3E}">
        <p14:creationId xmlns:p14="http://schemas.microsoft.com/office/powerpoint/2010/main" val="3311295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>
            <a:noAutofit/>
          </a:bodyPr>
          <a:lstStyle/>
          <a:p>
            <a:pPr algn="ctr">
              <a:lnSpc>
                <a:spcPts val="6100"/>
              </a:lnSpc>
            </a:pPr>
            <a:r>
              <a:rPr lang="en-US" sz="6000" dirty="0">
                <a:solidFill>
                  <a:srgbClr val="002060"/>
                </a:solidFill>
              </a:rPr>
              <a:t>Preparations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153400" cy="4267200"/>
          </a:xfrm>
        </p:spPr>
        <p:txBody>
          <a:bodyPr lIns="0" tIns="0" rIns="0" bIns="0">
            <a:normAutofit fontScale="92500" lnSpcReduction="20000"/>
          </a:bodyPr>
          <a:lstStyle/>
          <a:p>
            <a:pPr marL="201168" indent="-201168">
              <a:spcBef>
                <a:spcPts val="2000"/>
              </a:spcBef>
            </a:pPr>
            <a:r>
              <a:rPr lang="en-US" dirty="0"/>
              <a:t>Learn about making changes</a:t>
            </a:r>
            <a:endParaRPr lang="en-US" sz="2800" dirty="0"/>
          </a:p>
          <a:p>
            <a:pPr marL="601218" lvl="1" indent="-201168">
              <a:spcBef>
                <a:spcPts val="800"/>
              </a:spcBef>
            </a:pPr>
            <a:r>
              <a:rPr lang="en-US" dirty="0" err="1"/>
              <a:t>REDCap</a:t>
            </a:r>
            <a:r>
              <a:rPr lang="en-US" dirty="0"/>
              <a:t> wiki</a:t>
            </a:r>
          </a:p>
          <a:p>
            <a:pPr marL="601218" lvl="1" indent="-201168">
              <a:spcBef>
                <a:spcPts val="800"/>
              </a:spcBef>
            </a:pPr>
            <a:r>
              <a:rPr lang="en-US" dirty="0" err="1"/>
              <a:t>REDCap</a:t>
            </a:r>
            <a:r>
              <a:rPr lang="en-US" dirty="0"/>
              <a:t> FAQ</a:t>
            </a:r>
          </a:p>
          <a:p>
            <a:pPr marL="201168" indent="-201168">
              <a:spcBef>
                <a:spcPts val="3200"/>
              </a:spcBef>
            </a:pPr>
            <a:r>
              <a:rPr lang="en-US" dirty="0"/>
              <a:t>Collaborate with your project stakeholders</a:t>
            </a:r>
          </a:p>
          <a:p>
            <a:pPr marL="601218" lvl="1" indent="-201168">
              <a:spcBef>
                <a:spcPts val="800"/>
              </a:spcBef>
            </a:pPr>
            <a:r>
              <a:rPr lang="en-US" dirty="0"/>
              <a:t>Assess the impact of changes</a:t>
            </a:r>
          </a:p>
          <a:p>
            <a:pPr marL="1001268" lvl="2" indent="-201168">
              <a:spcBef>
                <a:spcPts val="800"/>
              </a:spcBef>
            </a:pPr>
            <a:r>
              <a:rPr lang="en-US" dirty="0"/>
              <a:t>Data loss</a:t>
            </a:r>
          </a:p>
          <a:p>
            <a:pPr marL="1001268" lvl="2" indent="-201168">
              <a:spcBef>
                <a:spcPts val="800"/>
              </a:spcBef>
            </a:pPr>
            <a:r>
              <a:rPr lang="en-US" dirty="0"/>
              <a:t>Data integrity and data quality issues</a:t>
            </a:r>
          </a:p>
          <a:p>
            <a:pPr marL="1001268" lvl="2" indent="-201168">
              <a:spcBef>
                <a:spcPts val="800"/>
              </a:spcBef>
            </a:pPr>
            <a:r>
              <a:rPr lang="en-US" dirty="0"/>
              <a:t>Invalidating functionality</a:t>
            </a:r>
          </a:p>
          <a:p>
            <a:pPr marL="601218" lvl="1" indent="-201168">
              <a:spcBef>
                <a:spcPts val="800"/>
              </a:spcBef>
            </a:pPr>
            <a:r>
              <a:rPr lang="en-US" dirty="0"/>
              <a:t>Consolidate change requests with other builders</a:t>
            </a:r>
          </a:p>
          <a:p>
            <a:pPr marL="601218" lvl="1" indent="-201168">
              <a:spcBef>
                <a:spcPts val="2000"/>
              </a:spcBef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97228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Form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7772400" cy="4724400"/>
          </a:xfrm>
        </p:spPr>
        <p:txBody>
          <a:bodyPr lIns="0" tIns="0" rIns="0" bIns="0">
            <a:normAutofit lnSpcReduction="10000"/>
          </a:bodyPr>
          <a:lstStyle/>
          <a:p>
            <a:pPr marL="201168" indent="-201168">
              <a:spcBef>
                <a:spcPts val="800"/>
              </a:spcBef>
            </a:pPr>
            <a:r>
              <a:rPr lang="en-US" sz="2800" dirty="0"/>
              <a:t>Study team </a:t>
            </a:r>
            <a:r>
              <a:rPr lang="en-US" sz="2800"/>
              <a:t>makes changes</a:t>
            </a:r>
            <a:endParaRPr lang="en-US" sz="2800" dirty="0"/>
          </a:p>
          <a:p>
            <a:pPr marL="201168" indent="-201168">
              <a:spcBef>
                <a:spcPts val="1400"/>
              </a:spcBef>
            </a:pPr>
            <a:r>
              <a:rPr lang="en-US" sz="2800" dirty="0"/>
              <a:t>Two types of changes:</a:t>
            </a:r>
          </a:p>
          <a:p>
            <a:pPr marL="601218" lvl="1" indent="-201168">
              <a:spcBef>
                <a:spcPts val="200"/>
              </a:spcBef>
            </a:pPr>
            <a:r>
              <a:rPr lang="en-US" sz="2400" dirty="0"/>
              <a:t>Modify existing forms</a:t>
            </a:r>
          </a:p>
          <a:p>
            <a:pPr marL="601218" lvl="1" indent="-201168">
              <a:spcBef>
                <a:spcPts val="200"/>
              </a:spcBef>
            </a:pPr>
            <a:r>
              <a:rPr lang="en-US" sz="2400" dirty="0"/>
              <a:t>Add new forms</a:t>
            </a:r>
          </a:p>
          <a:p>
            <a:pPr marL="201168" indent="-201168">
              <a:spcBef>
                <a:spcPts val="2600"/>
              </a:spcBef>
            </a:pPr>
            <a:r>
              <a:rPr lang="en-US" sz="2800" dirty="0" err="1"/>
              <a:t>REDCap</a:t>
            </a:r>
            <a:r>
              <a:rPr lang="en-US" sz="2800" dirty="0"/>
              <a:t> Team reviews modifications with critical issues that could result in data loss</a:t>
            </a:r>
          </a:p>
          <a:p>
            <a:pPr marL="201168" indent="-201168">
              <a:spcBef>
                <a:spcPts val="2600"/>
              </a:spcBef>
            </a:pPr>
            <a:r>
              <a:rPr lang="en-US" sz="2800" dirty="0"/>
              <a:t>When Charges Apply </a:t>
            </a:r>
            <a:r>
              <a:rPr lang="en-US" sz="2800" dirty="0">
                <a:solidFill>
                  <a:srgbClr val="009051"/>
                </a:solidFill>
              </a:rPr>
              <a:t>($):  </a:t>
            </a:r>
          </a:p>
          <a:p>
            <a:pPr marL="601218" lvl="1" indent="-201168">
              <a:spcBef>
                <a:spcPts val="800"/>
              </a:spcBef>
            </a:pPr>
            <a:r>
              <a:rPr lang="en-US" sz="2400" dirty="0"/>
              <a:t>High rate of changes that require </a:t>
            </a:r>
            <a:r>
              <a:rPr lang="en-US" sz="2400" dirty="0" err="1"/>
              <a:t>REDCap</a:t>
            </a:r>
            <a:r>
              <a:rPr lang="en-US" sz="2400" dirty="0"/>
              <a:t> Team’s review</a:t>
            </a:r>
          </a:p>
          <a:p>
            <a:pPr marL="601218" lvl="1" indent="-201168">
              <a:spcBef>
                <a:spcPts val="800"/>
              </a:spcBef>
            </a:pPr>
            <a:r>
              <a:rPr lang="en-US" sz="2400" dirty="0"/>
              <a:t>High rate = several or more changes that require review over course of single day or multiple days in close range</a:t>
            </a:r>
          </a:p>
          <a:p>
            <a:pPr marL="201168" indent="-201168">
              <a:spcBef>
                <a:spcPts val="800"/>
              </a:spcBef>
            </a:pPr>
            <a:endParaRPr lang="en-US" sz="2800" dirty="0"/>
          </a:p>
          <a:p>
            <a:pPr marL="601218" lvl="1" indent="-201168">
              <a:spcBef>
                <a:spcPts val="800"/>
              </a:spcBef>
            </a:pPr>
            <a:endParaRPr lang="en-US" sz="2400" dirty="0"/>
          </a:p>
        </p:txBody>
      </p:sp>
      <p:sp>
        <p:nvSpPr>
          <p:cNvPr id="4" name="Round Diagonal Corner Rectangle 3">
            <a:extLst>
              <a:ext uri="{FF2B5EF4-FFF2-40B4-BE49-F238E27FC236}">
                <a16:creationId xmlns:a16="http://schemas.microsoft.com/office/drawing/2014/main" id="{DFE4578C-FDA0-914D-8A73-9EA902FD2715}"/>
              </a:ext>
            </a:extLst>
          </p:cNvPr>
          <p:cNvSpPr/>
          <p:nvPr/>
        </p:nvSpPr>
        <p:spPr>
          <a:xfrm>
            <a:off x="5715000" y="1219200"/>
            <a:ext cx="3124200" cy="1905000"/>
          </a:xfrm>
          <a:prstGeom prst="round2Diag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Charges ($)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Minimum $100</a:t>
            </a:r>
          </a:p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Total charges depend on project &amp; help needed to resolve critical issues</a:t>
            </a:r>
          </a:p>
        </p:txBody>
      </p:sp>
    </p:spTree>
    <p:extLst>
      <p:ext uri="{BB962C8B-B14F-4D97-AF65-F5344CB8AC3E}">
        <p14:creationId xmlns:p14="http://schemas.microsoft.com/office/powerpoint/2010/main" val="1587775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Project Setup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09999"/>
            <a:ext cx="8610600" cy="2362201"/>
          </a:xfrm>
        </p:spPr>
        <p:txBody>
          <a:bodyPr lIns="0" tIns="0" rIns="0" bIns="0">
            <a:normAutofit fontScale="92500" lnSpcReduction="10000"/>
          </a:bodyPr>
          <a:lstStyle/>
          <a:p>
            <a:pPr marL="201168" indent="-201168">
              <a:spcBef>
                <a:spcPts val="200"/>
              </a:spcBef>
            </a:pPr>
            <a:r>
              <a:rPr lang="en-US" sz="2800" dirty="0"/>
              <a:t>When Charges Apply </a:t>
            </a:r>
            <a:r>
              <a:rPr lang="en-US" sz="2800" dirty="0">
                <a:solidFill>
                  <a:srgbClr val="009051"/>
                </a:solidFill>
              </a:rPr>
              <a:t>($)</a:t>
            </a:r>
            <a:r>
              <a:rPr lang="en-US" sz="2800" dirty="0"/>
              <a:t> </a:t>
            </a:r>
            <a:br>
              <a:rPr lang="en-US" sz="2800" dirty="0"/>
            </a:br>
            <a:r>
              <a:rPr lang="en-US" sz="2000" dirty="0"/>
              <a:t>High impact &amp; requiring dedicated effort from </a:t>
            </a:r>
            <a:r>
              <a:rPr lang="en-US" sz="2000" dirty="0" err="1"/>
              <a:t>REDCap</a:t>
            </a:r>
            <a:r>
              <a:rPr lang="en-US" sz="2000" dirty="0"/>
              <a:t> Team to implement:</a:t>
            </a:r>
          </a:p>
          <a:p>
            <a:pPr marL="601218" lvl="1" indent="-201168">
              <a:spcBef>
                <a:spcPts val="200"/>
              </a:spcBef>
            </a:pPr>
            <a:r>
              <a:rPr lang="en-US" sz="2000" dirty="0"/>
              <a:t>Enable survey functionality</a:t>
            </a:r>
          </a:p>
          <a:p>
            <a:pPr marL="601218" lvl="1" indent="-201168">
              <a:spcBef>
                <a:spcPts val="200"/>
              </a:spcBef>
            </a:pPr>
            <a:r>
              <a:rPr lang="en-US" sz="2000" dirty="0"/>
              <a:t>Enable longitudinal</a:t>
            </a:r>
          </a:p>
          <a:p>
            <a:pPr marL="601218" lvl="1" indent="-201168">
              <a:spcBef>
                <a:spcPts val="200"/>
              </a:spcBef>
            </a:pPr>
            <a:r>
              <a:rPr lang="en-US" sz="2000" dirty="0"/>
              <a:t>Add consent</a:t>
            </a:r>
          </a:p>
          <a:p>
            <a:pPr marL="601218" lvl="1" indent="-201168">
              <a:spcBef>
                <a:spcPts val="200"/>
              </a:spcBef>
            </a:pPr>
            <a:r>
              <a:rPr lang="en-US" sz="2000" dirty="0"/>
              <a:t>Enable optional module</a:t>
            </a:r>
          </a:p>
          <a:p>
            <a:pPr marL="601218" lvl="1" indent="-201168">
              <a:spcBef>
                <a:spcPts val="200"/>
              </a:spcBef>
            </a:pPr>
            <a:r>
              <a:rPr lang="en-US" sz="2000" dirty="0"/>
              <a:t>Several or more project set up changes in course of single month or multiple months in a row</a:t>
            </a:r>
          </a:p>
          <a:p>
            <a:pPr marL="601218" lvl="1" indent="-201168">
              <a:spcBef>
                <a:spcPts val="800"/>
              </a:spcBef>
            </a:pPr>
            <a:endParaRPr lang="en-US" sz="2400" dirty="0"/>
          </a:p>
        </p:txBody>
      </p:sp>
      <p:sp>
        <p:nvSpPr>
          <p:cNvPr id="4" name="Round Diagonal Corner Rectangle 3">
            <a:extLst>
              <a:ext uri="{FF2B5EF4-FFF2-40B4-BE49-F238E27FC236}">
                <a16:creationId xmlns:a16="http://schemas.microsoft.com/office/drawing/2014/main" id="{F72DE5E7-D134-6B45-BEE5-D153AAB9847F}"/>
              </a:ext>
            </a:extLst>
          </p:cNvPr>
          <p:cNvSpPr/>
          <p:nvPr/>
        </p:nvSpPr>
        <p:spPr>
          <a:xfrm>
            <a:off x="5943600" y="1295400"/>
            <a:ext cx="2895600" cy="1600200"/>
          </a:xfrm>
          <a:prstGeom prst="round2Diag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>
                <a:solidFill>
                  <a:schemeClr val="accent3">
                    <a:lumMod val="50000"/>
                  </a:schemeClr>
                </a:solidFill>
              </a:rPr>
              <a:t>Charges ($)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Minimum of $100</a:t>
            </a:r>
          </a:p>
          <a:p>
            <a:pPr marL="285750" indent="-285750">
              <a:spcBef>
                <a:spcPts val="8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Total charges depend on project &amp; help needed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DD184C-8A2E-1149-9B39-18F57C8F9C1A}"/>
              </a:ext>
            </a:extLst>
          </p:cNvPr>
          <p:cNvSpPr txBox="1">
            <a:spLocks/>
          </p:cNvSpPr>
          <p:nvPr/>
        </p:nvSpPr>
        <p:spPr>
          <a:xfrm>
            <a:off x="228600" y="1219200"/>
            <a:ext cx="5410200" cy="251460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indent="-201168">
              <a:spcBef>
                <a:spcPts val="800"/>
              </a:spcBef>
            </a:pPr>
            <a:r>
              <a:rPr lang="en-US" sz="2800" dirty="0"/>
              <a:t>Contact </a:t>
            </a:r>
            <a:r>
              <a:rPr lang="en-US" sz="2800" dirty="0" err="1"/>
              <a:t>REDCap</a:t>
            </a:r>
            <a:r>
              <a:rPr lang="en-US" sz="2800" dirty="0"/>
              <a:t> Team</a:t>
            </a:r>
          </a:p>
          <a:p>
            <a:pPr marL="201168" indent="-201168">
              <a:spcBef>
                <a:spcPts val="200"/>
              </a:spcBef>
            </a:pPr>
            <a:r>
              <a:rPr lang="en-US" sz="2800" dirty="0"/>
              <a:t>No Cost Changes</a:t>
            </a:r>
            <a:br>
              <a:rPr lang="en-US" sz="2800" dirty="0"/>
            </a:br>
            <a:r>
              <a:rPr lang="en-US" sz="2000" dirty="0"/>
              <a:t>Study team tests in project copy &amp; coordinate with </a:t>
            </a:r>
            <a:r>
              <a:rPr lang="en-US" sz="2000" dirty="0" err="1"/>
              <a:t>REDCap</a:t>
            </a:r>
            <a:r>
              <a:rPr lang="en-US" sz="2000" dirty="0"/>
              <a:t> Team to implement:</a:t>
            </a:r>
          </a:p>
          <a:p>
            <a:pPr marL="601218" lvl="1" indent="-201168">
              <a:spcBef>
                <a:spcPts val="0"/>
              </a:spcBef>
            </a:pPr>
            <a:r>
              <a:rPr lang="en-US" sz="2000" dirty="0"/>
              <a:t>Add forms or surveys to events</a:t>
            </a:r>
          </a:p>
          <a:p>
            <a:pPr marL="601218" lvl="1" indent="-201168">
              <a:spcBef>
                <a:spcPts val="0"/>
              </a:spcBef>
            </a:pPr>
            <a:r>
              <a:rPr lang="en-US" sz="2000" dirty="0"/>
              <a:t>Make form(s) infinitely repeatable</a:t>
            </a:r>
          </a:p>
          <a:p>
            <a:pPr marL="601218" lvl="1" indent="-201168">
              <a:spcBef>
                <a:spcPts val="0"/>
              </a:spcBef>
            </a:pPr>
            <a:r>
              <a:rPr lang="en-US" sz="2000" dirty="0"/>
              <a:t>Add new events</a:t>
            </a:r>
          </a:p>
          <a:p>
            <a:pPr marL="601218" lvl="1" indent="-201168">
              <a:spcBef>
                <a:spcPts val="0"/>
              </a:spcBef>
            </a:pPr>
            <a:r>
              <a:rPr lang="en-US" sz="2000" dirty="0"/>
              <a:t>Enabling/disable auto-numbering for id</a:t>
            </a:r>
          </a:p>
        </p:txBody>
      </p:sp>
    </p:spTree>
    <p:extLst>
      <p:ext uri="{BB962C8B-B14F-4D97-AF65-F5344CB8AC3E}">
        <p14:creationId xmlns:p14="http://schemas.microsoft.com/office/powerpoint/2010/main" val="4246869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6000" dirty="0">
                <a:solidFill>
                  <a:srgbClr val="002060"/>
                </a:solidFill>
              </a:rPr>
              <a:t>Setup Change Barriers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52600"/>
            <a:ext cx="7315200" cy="4114800"/>
          </a:xfrm>
        </p:spPr>
        <p:txBody>
          <a:bodyPr lIns="0" tIns="0" rIns="0" bIns="0">
            <a:normAutofit/>
          </a:bodyPr>
          <a:lstStyle/>
          <a:p>
            <a:pPr marL="201168" indent="-201168">
              <a:spcBef>
                <a:spcPts val="1400"/>
              </a:spcBef>
            </a:pPr>
            <a:r>
              <a:rPr lang="en-US" sz="2800"/>
              <a:t>Changes involving advanced </a:t>
            </a:r>
            <a:r>
              <a:rPr lang="en-US" sz="2800" dirty="0"/>
              <a:t>or external module, like the randomization module or the multi-lingual module</a:t>
            </a:r>
          </a:p>
          <a:p>
            <a:pPr marL="201168" indent="-201168">
              <a:spcBef>
                <a:spcPts val="3200"/>
              </a:spcBef>
            </a:pPr>
            <a:r>
              <a:rPr lang="en-US" sz="2800" dirty="0"/>
              <a:t>Extensive changes that represent departure from the original set up</a:t>
            </a:r>
          </a:p>
          <a:p>
            <a:pPr marL="201168" indent="-201168">
              <a:spcBef>
                <a:spcPts val="3200"/>
              </a:spcBef>
            </a:pPr>
            <a:r>
              <a:rPr lang="en-US" sz="2800" dirty="0"/>
              <a:t>Solution – create a new project</a:t>
            </a:r>
          </a:p>
        </p:txBody>
      </p:sp>
    </p:spTree>
    <p:extLst>
      <p:ext uri="{BB962C8B-B14F-4D97-AF65-F5344CB8AC3E}">
        <p14:creationId xmlns:p14="http://schemas.microsoft.com/office/powerpoint/2010/main" val="4110294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5400" dirty="0">
                <a:solidFill>
                  <a:srgbClr val="254061"/>
                </a:solidFill>
              </a:rPr>
              <a:t>Production Form Changes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00400" y="1136332"/>
            <a:ext cx="5867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4592" indent="-164592"/>
            <a:r>
              <a:rPr lang="en-US" sz="3200" b="1" u="sng" dirty="0">
                <a:solidFill>
                  <a:srgbClr val="000000"/>
                </a:solidFill>
              </a:rPr>
              <a:t>Change Tips</a:t>
            </a:r>
          </a:p>
          <a:p>
            <a:pPr marL="164592" indent="-164592">
              <a:spcAft>
                <a:spcPts val="400"/>
              </a:spcAft>
              <a:buFont typeface="Arial"/>
              <a:buChar char="•"/>
            </a:pPr>
            <a:r>
              <a:rPr lang="en-US" dirty="0"/>
              <a:t>Consolidate changes</a:t>
            </a:r>
            <a:endParaRPr lang="en-US" b="1" dirty="0"/>
          </a:p>
          <a:p>
            <a:pPr marL="164592" indent="-164592">
              <a:spcAft>
                <a:spcPts val="400"/>
              </a:spcAft>
              <a:buFont typeface="Arial"/>
              <a:buChar char="•"/>
            </a:pPr>
            <a:r>
              <a:rPr lang="en-US" dirty="0"/>
              <a:t>Changes are automatically approved unless there is a critical issue that may result in data loss</a:t>
            </a:r>
          </a:p>
          <a:p>
            <a:pPr marL="164592" indent="-164592">
              <a:spcBef>
                <a:spcPts val="1200"/>
              </a:spcBef>
            </a:pPr>
            <a:r>
              <a:rPr lang="en-US" sz="2800" b="1" u="sng" dirty="0"/>
              <a:t>Changes that Result in Data Loss</a:t>
            </a:r>
          </a:p>
          <a:p>
            <a:pPr marL="164592" indent="-164592">
              <a:spcAft>
                <a:spcPts val="400"/>
              </a:spcAft>
              <a:buFont typeface="Arial"/>
              <a:buChar char="•"/>
            </a:pPr>
            <a:r>
              <a:rPr lang="en-US" dirty="0"/>
              <a:t>Changing variable name </a:t>
            </a:r>
          </a:p>
          <a:p>
            <a:pPr marL="164592" indent="-164592">
              <a:spcAft>
                <a:spcPts val="400"/>
              </a:spcAft>
              <a:buFont typeface="Arial"/>
              <a:buChar char="•"/>
            </a:pPr>
            <a:r>
              <a:rPr lang="en-US" dirty="0"/>
              <a:t>Deleting variable/form</a:t>
            </a:r>
            <a:endParaRPr lang="en-US" i="1" dirty="0"/>
          </a:p>
          <a:p>
            <a:pPr marL="164592" indent="-164592">
              <a:spcAft>
                <a:spcPts val="400"/>
              </a:spcAft>
              <a:buFont typeface="Arial"/>
              <a:buChar char="•"/>
            </a:pPr>
            <a:r>
              <a:rPr lang="en-US" dirty="0"/>
              <a:t>Re-labeling dropdown, checkbox or radio button options</a:t>
            </a:r>
          </a:p>
          <a:p>
            <a:pPr marL="164592" indent="-164592">
              <a:spcAft>
                <a:spcPts val="400"/>
              </a:spcAft>
              <a:buFont typeface="Arial"/>
              <a:buChar char="•"/>
            </a:pPr>
            <a:r>
              <a:rPr lang="en-US" dirty="0"/>
              <a:t>Change Field Type</a:t>
            </a:r>
            <a:r>
              <a:rPr lang="en-US" b="1" dirty="0"/>
              <a:t> </a:t>
            </a:r>
            <a:r>
              <a:rPr lang="en-US" dirty="0"/>
              <a:t>from text to radio button or dropdown</a:t>
            </a:r>
          </a:p>
          <a:p>
            <a:pPr marL="164592" indent="-164592">
              <a:spcBef>
                <a:spcPts val="1200"/>
              </a:spcBef>
            </a:pPr>
            <a:r>
              <a:rPr lang="en-US" sz="2800" b="1" u="sng" dirty="0"/>
              <a:t>Test in Copy Before Changes</a:t>
            </a:r>
          </a:p>
          <a:p>
            <a:pPr marL="164592" indent="-164592">
              <a:spcAft>
                <a:spcPts val="400"/>
              </a:spcAft>
              <a:buFont typeface="Arial"/>
              <a:buChar char="•"/>
            </a:pPr>
            <a:r>
              <a:rPr lang="en-US" dirty="0"/>
              <a:t>Calculated fields</a:t>
            </a:r>
          </a:p>
          <a:p>
            <a:pPr marL="164592" indent="-164592">
              <a:spcAft>
                <a:spcPts val="400"/>
              </a:spcAft>
              <a:buFont typeface="Arial"/>
              <a:buChar char="•"/>
            </a:pPr>
            <a:r>
              <a:rPr lang="en-US" dirty="0"/>
              <a:t>Complex branching logic</a:t>
            </a:r>
          </a:p>
          <a:p>
            <a:pPr marL="164592" indent="-164592">
              <a:spcAft>
                <a:spcPts val="400"/>
              </a:spcAft>
              <a:buFont typeface="Arial"/>
              <a:buChar char="•"/>
            </a:pPr>
            <a:r>
              <a:rPr lang="en-US" dirty="0"/>
              <a:t>Advance features, like action tags</a:t>
            </a:r>
          </a:p>
          <a:p>
            <a:pPr>
              <a:spcAft>
                <a:spcPts val="400"/>
              </a:spcAft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143000"/>
            <a:ext cx="2667000" cy="3713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3200" b="1" u="sng" dirty="0"/>
              <a:t>Change Steps</a:t>
            </a:r>
          </a:p>
          <a:p>
            <a:pPr marL="164592" indent="-164592">
              <a:spcBef>
                <a:spcPts val="600"/>
              </a:spcBef>
              <a:spcAft>
                <a:spcPts val="1200"/>
              </a:spcAft>
              <a:buFont typeface="Arial"/>
              <a:buChar char="•"/>
            </a:pPr>
            <a:r>
              <a:rPr lang="en-US" sz="2400" dirty="0"/>
              <a:t>Enter Draft Mode </a:t>
            </a:r>
            <a:endParaRPr lang="en-US" sz="2400" u="sng" dirty="0"/>
          </a:p>
          <a:p>
            <a:pPr marL="164592" indent="-164592">
              <a:spcBef>
                <a:spcPts val="1000"/>
              </a:spcBef>
              <a:spcAft>
                <a:spcPts val="1200"/>
              </a:spcAft>
              <a:buFont typeface="Arial"/>
              <a:buChar char="•"/>
            </a:pPr>
            <a:r>
              <a:rPr lang="en-US" sz="2400" dirty="0"/>
              <a:t>Select form</a:t>
            </a:r>
          </a:p>
          <a:p>
            <a:pPr marL="164592" indent="-164592">
              <a:spcBef>
                <a:spcPts val="1000"/>
              </a:spcBef>
              <a:spcAft>
                <a:spcPts val="1200"/>
              </a:spcAft>
              <a:buFont typeface="Arial"/>
              <a:buChar char="•"/>
            </a:pPr>
            <a:r>
              <a:rPr lang="en-US" sz="2400" dirty="0"/>
              <a:t>Make changes</a:t>
            </a:r>
          </a:p>
          <a:p>
            <a:pPr marL="164592" indent="-164592">
              <a:spcBef>
                <a:spcPts val="1000"/>
              </a:spcBef>
              <a:spcAft>
                <a:spcPts val="1200"/>
              </a:spcAft>
              <a:buFont typeface="Arial"/>
              <a:buChar char="•"/>
            </a:pPr>
            <a:r>
              <a:rPr lang="en-US" sz="2400" dirty="0"/>
              <a:t>Review changes </a:t>
            </a:r>
          </a:p>
          <a:p>
            <a:pPr marL="164592" indent="-164592">
              <a:spcBef>
                <a:spcPts val="1000"/>
              </a:spcBef>
              <a:spcAft>
                <a:spcPts val="1200"/>
              </a:spcAft>
              <a:buFont typeface="Arial"/>
              <a:buChar char="•"/>
            </a:pPr>
            <a:r>
              <a:rPr lang="en-US" sz="2400" dirty="0"/>
              <a:t>Submit change(s)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4000" y="1143000"/>
            <a:ext cx="805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"/>
              </a:spcAft>
            </a:pPr>
            <a:r>
              <a:rPr lang="en-US" sz="1600" i="1" dirty="0"/>
              <a:t>.</a:t>
            </a:r>
            <a:r>
              <a:rPr lang="en-US" sz="1600" dirty="0"/>
              <a:t> </a:t>
            </a:r>
            <a:endParaRPr lang="en-US" sz="1600" i="1" dirty="0"/>
          </a:p>
        </p:txBody>
      </p:sp>
      <p:cxnSp>
        <p:nvCxnSpPr>
          <p:cNvPr id="12" name="Straight Connector 11"/>
          <p:cNvCxnSpPr>
            <a:cxnSpLocks/>
          </p:cNvCxnSpPr>
          <p:nvPr/>
        </p:nvCxnSpPr>
        <p:spPr>
          <a:xfrm>
            <a:off x="2971800" y="1294432"/>
            <a:ext cx="0" cy="4801568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3037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>
            <a:noAutofit/>
          </a:bodyPr>
          <a:lstStyle/>
          <a:p>
            <a:pPr algn="ctr">
              <a:lnSpc>
                <a:spcPts val="6100"/>
              </a:lnSpc>
            </a:pPr>
            <a:r>
              <a:rPr lang="en-US" sz="6000" dirty="0">
                <a:solidFill>
                  <a:srgbClr val="002060"/>
                </a:solidFill>
              </a:rPr>
              <a:t>Links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153400" cy="4267200"/>
          </a:xfrm>
        </p:spPr>
        <p:txBody>
          <a:bodyPr lIns="0" tIns="0" rIns="0" bIns="0">
            <a:normAutofit/>
          </a:bodyPr>
          <a:lstStyle/>
          <a:p>
            <a:pPr marL="201168" indent="-201168">
              <a:spcBef>
                <a:spcPts val="2000"/>
              </a:spcBef>
            </a:pPr>
            <a:r>
              <a:rPr lang="en-US" sz="3600" dirty="0" err="1"/>
              <a:t>REDCap</a:t>
            </a:r>
            <a:r>
              <a:rPr lang="en-US" sz="3600" dirty="0"/>
              <a:t> wiki</a:t>
            </a:r>
            <a:br>
              <a:rPr lang="en-US" dirty="0"/>
            </a:br>
            <a:r>
              <a:rPr lang="en-US" dirty="0">
                <a:hlinkClick r:id="rId3"/>
              </a:rPr>
              <a:t>https://octri.ohsu.edu/wiki/display/REDHelp/Production+Changes</a:t>
            </a:r>
            <a:endParaRPr lang="en-US" dirty="0"/>
          </a:p>
          <a:p>
            <a:pPr marL="201168" indent="-201168">
              <a:spcBef>
                <a:spcPts val="4400"/>
              </a:spcBef>
            </a:pPr>
            <a:r>
              <a:rPr lang="en-US" sz="3600" dirty="0" err="1"/>
              <a:t>REDCap</a:t>
            </a:r>
            <a:r>
              <a:rPr lang="en-US" sz="3600" dirty="0"/>
              <a:t> FAQ</a:t>
            </a:r>
            <a:br>
              <a:rPr lang="en-US" dirty="0"/>
            </a:br>
            <a:r>
              <a:rPr lang="en-US" dirty="0">
                <a:hlinkClick r:id="rId4"/>
              </a:rPr>
              <a:t>https://octri.ohsu.edu/redcap/index.php?action=help#ss70</a:t>
            </a:r>
            <a:endParaRPr lang="en-US" dirty="0"/>
          </a:p>
          <a:p>
            <a:pPr marL="0" indent="0">
              <a:spcBef>
                <a:spcPts val="2000"/>
              </a:spcBef>
              <a:buNone/>
            </a:pPr>
            <a:endParaRPr lang="en-US" dirty="0"/>
          </a:p>
          <a:p>
            <a:pPr marL="400050" lvl="1" indent="0">
              <a:spcBef>
                <a:spcPts val="2000"/>
              </a:spcBef>
              <a:buNone/>
            </a:pPr>
            <a:endParaRPr lang="en-US" sz="2400" dirty="0"/>
          </a:p>
        </p:txBody>
      </p:sp>
      <p:sp>
        <p:nvSpPr>
          <p:cNvPr id="4" name="Round Diagonal Corner Rectangle 3">
            <a:extLst>
              <a:ext uri="{FF2B5EF4-FFF2-40B4-BE49-F238E27FC236}">
                <a16:creationId xmlns:a16="http://schemas.microsoft.com/office/drawing/2014/main" id="{B23C55BD-387D-0942-BAAC-92FC38E705FD}"/>
              </a:ext>
            </a:extLst>
          </p:cNvPr>
          <p:cNvSpPr/>
          <p:nvPr/>
        </p:nvSpPr>
        <p:spPr>
          <a:xfrm>
            <a:off x="9448800" y="2057400"/>
            <a:ext cx="3124200" cy="4114800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>
                <a:solidFill>
                  <a:schemeClr val="tx2"/>
                </a:solidFill>
              </a:rPr>
              <a:t>Why Minimize Changes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Editing a production project can create risks related to data loss, data integrity and data quality, and risks  invalidating functionality that was set up and tested in development. 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When changes are required, the above listed issues should be considered.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03036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256133</TotalTime>
  <Words>499</Words>
  <Application>Microsoft Macintosh PowerPoint</Application>
  <PresentationFormat>On-screen Show (4:3)</PresentationFormat>
  <Paragraphs>98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Material Covered</vt:lpstr>
      <vt:lpstr>Requirements</vt:lpstr>
      <vt:lpstr>Preparations</vt:lpstr>
      <vt:lpstr>Form Changes</vt:lpstr>
      <vt:lpstr>Project Setup Changes</vt:lpstr>
      <vt:lpstr>Setup Change Barriers</vt:lpstr>
      <vt:lpstr>Production Form Changes</vt:lpstr>
      <vt:lpstr>Links</vt:lpstr>
    </vt:vector>
  </TitlesOfParts>
  <Manager/>
  <Company>L Pritchard Graphic Design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Laura Pritchard</dc:creator>
  <cp:keywords/>
  <dc:description/>
  <cp:lastModifiedBy>Microsoft Office User</cp:lastModifiedBy>
  <cp:revision>3419</cp:revision>
  <cp:lastPrinted>2020-02-24T15:47:39Z</cp:lastPrinted>
  <dcterms:created xsi:type="dcterms:W3CDTF">2011-05-11T15:54:48Z</dcterms:created>
  <dcterms:modified xsi:type="dcterms:W3CDTF">2021-04-06T18:52:19Z</dcterms:modified>
  <cp:category/>
</cp:coreProperties>
</file>