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651" r:id="rId2"/>
    <p:sldId id="456" r:id="rId3"/>
    <p:sldId id="656" r:id="rId4"/>
    <p:sldId id="652" r:id="rId5"/>
    <p:sldId id="653" r:id="rId6"/>
    <p:sldId id="654" r:id="rId7"/>
    <p:sldId id="655" r:id="rId8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Mitchell" initials="JM" lastIdx="2" clrIdx="0">
    <p:extLst>
      <p:ext uri="{19B8F6BF-5375-455C-9EA6-DF929625EA0E}">
        <p15:presenceInfo xmlns:p15="http://schemas.microsoft.com/office/powerpoint/2012/main" userId="S-1-5-21-1366901343-1712286707-620655208-63073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7F4"/>
    <a:srgbClr val="C5C8F4"/>
    <a:srgbClr val="DEE1F4"/>
    <a:srgbClr val="E2F3F4"/>
    <a:srgbClr val="E9EDF4"/>
    <a:srgbClr val="E3F4F4"/>
    <a:srgbClr val="009051"/>
    <a:srgbClr val="B82E2E"/>
    <a:srgbClr val="FFE5A1"/>
    <a:srgbClr val="3F4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79" autoAdjust="0"/>
    <p:restoredTop sz="82790" autoAdjust="0"/>
  </p:normalViewPr>
  <p:slideViewPr>
    <p:cSldViewPr snapToObjects="1" showGuides="1">
      <p:cViewPr varScale="1">
        <p:scale>
          <a:sx n="100" d="100"/>
          <a:sy n="100" d="100"/>
        </p:scale>
        <p:origin x="122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C00A9-32A7-4050-A625-2E90223CB33F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BE4B0-102E-43D0-B791-860C3E61C1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7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C264-B272-3547-9CC0-2F7FC4DD0CC5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FFB3C-9B78-6F49-B3A4-ADBA232347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6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1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0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940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34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863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3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334001"/>
            <a:ext cx="9144000" cy="1524000"/>
          </a:xfrm>
          <a:prstGeom prst="rect">
            <a:avLst/>
          </a:prstGeom>
          <a:solidFill>
            <a:srgbClr val="10364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514600" y="0"/>
            <a:ext cx="6629400" cy="5181600"/>
          </a:xfrm>
          <a:prstGeom prst="rect">
            <a:avLst/>
          </a:prstGeom>
          <a:solidFill>
            <a:srgbClr val="C85D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9" descr="3467484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98614"/>
            <a:ext cx="2346960" cy="15636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34673755.jpg"/>
          <p:cNvPicPr>
            <a:picLocks noChangeAspect="1"/>
          </p:cNvPicPr>
          <p:nvPr userDrawn="1"/>
        </p:nvPicPr>
        <p:blipFill>
          <a:blip r:embed="rId3"/>
          <a:srcRect r="3750"/>
          <a:stretch>
            <a:fillRect/>
          </a:stretch>
        </p:blipFill>
        <p:spPr>
          <a:xfrm>
            <a:off x="0" y="1771924"/>
            <a:ext cx="2346960" cy="16245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34912200.jpg"/>
          <p:cNvPicPr>
            <a:picLocks noChangeAspect="1"/>
          </p:cNvPicPr>
          <p:nvPr userDrawn="1"/>
        </p:nvPicPr>
        <p:blipFill>
          <a:blip r:embed="rId4"/>
          <a:srcRect r="3750"/>
          <a:stretch>
            <a:fillRect/>
          </a:stretch>
        </p:blipFill>
        <p:spPr>
          <a:xfrm>
            <a:off x="0" y="0"/>
            <a:ext cx="2346960" cy="16245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589349-568B-C245-ADF9-BAFECA08156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486400"/>
            <a:ext cx="4449506" cy="1235075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1F4325E5-FA5C-3D48-B3A1-9826540FE432}"/>
              </a:ext>
            </a:extLst>
          </p:cNvPr>
          <p:cNvSpPr txBox="1">
            <a:spLocks/>
          </p:cNvSpPr>
          <p:nvPr userDrawn="1"/>
        </p:nvSpPr>
        <p:spPr>
          <a:xfrm>
            <a:off x="6934200" y="5638800"/>
            <a:ext cx="21336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OCTRI Informatics Research Support</a:t>
            </a:r>
          </a:p>
          <a:p>
            <a:pPr marL="0" indent="0">
              <a:buNone/>
            </a:pPr>
            <a:r>
              <a:rPr lang="en-US" sz="1800" b="1" dirty="0" err="1">
                <a:solidFill>
                  <a:schemeClr val="bg1">
                    <a:lumMod val="75000"/>
                  </a:schemeClr>
                </a:solidFill>
              </a:rPr>
              <a:t>redcap@ohsu.edu</a:t>
            </a:r>
            <a:r>
              <a:rPr lang="en-US" sz="1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431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09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9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838200"/>
          </a:xfrm>
        </p:spPr>
        <p:txBody>
          <a:bodyPr lIns="0" tIns="0" rIns="0" bIns="0">
            <a:normAutofit/>
          </a:bodyPr>
          <a:lstStyle>
            <a:lvl1pPr algn="l">
              <a:defRPr sz="4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4830763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48400"/>
            <a:ext cx="9144000" cy="27432"/>
          </a:xfrm>
          <a:prstGeom prst="rect">
            <a:avLst/>
          </a:prstGeom>
          <a:solidFill>
            <a:srgbClr val="C85D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92848"/>
            <a:ext cx="9144000" cy="576072"/>
          </a:xfrm>
          <a:prstGeom prst="rect">
            <a:avLst/>
          </a:prstGeom>
          <a:solidFill>
            <a:srgbClr val="10364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5D2C22-F5BB-D241-9584-7E442D70D8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6336269"/>
            <a:ext cx="1651000" cy="45827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2146E23F-15D0-884B-9D79-B4C2AFB5470D}"/>
              </a:ext>
            </a:extLst>
          </p:cNvPr>
          <p:cNvSpPr txBox="1">
            <a:spLocks/>
          </p:cNvSpPr>
          <p:nvPr userDrawn="1"/>
        </p:nvSpPr>
        <p:spPr>
          <a:xfrm>
            <a:off x="6553200" y="6324600"/>
            <a:ext cx="2514600" cy="5016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bg1"/>
                </a:solidFill>
              </a:rPr>
              <a:t>OCTRI Informatics Research Support</a:t>
            </a:r>
          </a:p>
          <a:p>
            <a:pPr marL="0" indent="0">
              <a:buNone/>
            </a:pP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redcap@ohsu.edu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584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24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1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6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3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76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5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8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9BEB-300E-FE42-8F22-E33947683652}" type="datetimeFigureOut">
              <a:rPr lang="en-US" smtClean="0"/>
              <a:pPr/>
              <a:t>1/30/21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74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45F70B1-F530-A047-8A05-B56152C92E07}"/>
              </a:ext>
            </a:extLst>
          </p:cNvPr>
          <p:cNvSpPr txBox="1">
            <a:spLocks/>
          </p:cNvSpPr>
          <p:nvPr/>
        </p:nvSpPr>
        <p:spPr>
          <a:xfrm>
            <a:off x="2743200" y="3956498"/>
            <a:ext cx="6211729" cy="10786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2400"/>
              </a:spcBef>
            </a:pPr>
            <a:r>
              <a:rPr lang="en-US" sz="4000" dirty="0">
                <a:solidFill>
                  <a:srgbClr val="FFFF00"/>
                </a:solidFill>
              </a:rPr>
              <a:t>Getting Started with Imports</a:t>
            </a:r>
            <a:endParaRPr lang="en-US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4" name="Picture 3" descr="Redcap Image.png">
            <a:extLst>
              <a:ext uri="{FF2B5EF4-FFF2-40B4-BE49-F238E27FC236}">
                <a16:creationId xmlns:a16="http://schemas.microsoft.com/office/drawing/2014/main" id="{0C32241C-A8DD-3442-87BD-405686F9B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553" y="1676400"/>
            <a:ext cx="3841828" cy="13254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0D8FF4-78E7-284B-B3FE-EA7F9EB21667}"/>
              </a:ext>
            </a:extLst>
          </p:cNvPr>
          <p:cNvSpPr txBox="1"/>
          <p:nvPr/>
        </p:nvSpPr>
        <p:spPr>
          <a:xfrm>
            <a:off x="7239000" y="134779"/>
            <a:ext cx="17967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Last updated </a:t>
            </a:r>
            <a:fld id="{02546DA7-9623-D944-98D2-E884373EB36E}" type="datetime4">
              <a:rPr lang="en-US" sz="1000" i="1" smtClean="0"/>
              <a:pPr/>
              <a:t>January 30, 2021</a:t>
            </a:fld>
            <a:endParaRPr lang="en-US" sz="1000" i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4607A2-7122-9D4A-A271-D4E6EFD7EB1D}"/>
              </a:ext>
            </a:extLst>
          </p:cNvPr>
          <p:cNvCxnSpPr>
            <a:cxnSpLocks/>
          </p:cNvCxnSpPr>
          <p:nvPr/>
        </p:nvCxnSpPr>
        <p:spPr>
          <a:xfrm>
            <a:off x="2824019" y="3733800"/>
            <a:ext cx="6054938" cy="0"/>
          </a:xfrm>
          <a:prstGeom prst="line">
            <a:avLst/>
          </a:prstGeom>
          <a:ln w="22225">
            <a:solidFill>
              <a:schemeClr val="bg1">
                <a:alpha val="5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06C33AE-4C6C-E84E-A144-6B47DAEE6A3B}"/>
              </a:ext>
            </a:extLst>
          </p:cNvPr>
          <p:cNvSpPr txBox="1">
            <a:spLocks/>
          </p:cNvSpPr>
          <p:nvPr/>
        </p:nvSpPr>
        <p:spPr>
          <a:xfrm>
            <a:off x="2743200" y="2877377"/>
            <a:ext cx="3729181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6080"/>
              </a:lnSpc>
              <a:spcBef>
                <a:spcPts val="600"/>
              </a:spcBef>
            </a:pPr>
            <a:r>
              <a:rPr lang="en-US" sz="5400" b="1" i="1" dirty="0">
                <a:solidFill>
                  <a:schemeClr val="tx2">
                    <a:lumMod val="50000"/>
                  </a:schemeClr>
                </a:solidFill>
              </a:rPr>
              <a:t>Tips &amp; Tricks</a:t>
            </a:r>
            <a:endParaRPr lang="en-US" i="1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414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Material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467600" cy="3733800"/>
          </a:xfrm>
        </p:spPr>
        <p:txBody>
          <a:bodyPr lIns="0" tIns="0" rIns="0" bIns="0">
            <a:normAutofit/>
          </a:bodyPr>
          <a:lstStyle/>
          <a:p>
            <a:pPr marL="201168" indent="-201168">
              <a:spcBef>
                <a:spcPts val="1400"/>
              </a:spcBef>
            </a:pPr>
            <a:r>
              <a:rPr lang="en-US" sz="3400" dirty="0"/>
              <a:t>Review importing data using Import Tool</a:t>
            </a:r>
          </a:p>
          <a:p>
            <a:pPr marL="201168" indent="-201168">
              <a:spcBef>
                <a:spcPts val="2000"/>
              </a:spcBef>
            </a:pPr>
            <a:r>
              <a:rPr lang="en-US" sz="3400" dirty="0" err="1"/>
              <a:t>REDCap</a:t>
            </a:r>
            <a:r>
              <a:rPr lang="en-US" sz="3400" dirty="0"/>
              <a:t> skills for importing</a:t>
            </a:r>
          </a:p>
          <a:p>
            <a:pPr marL="201168" indent="-201168">
              <a:spcBef>
                <a:spcPts val="2000"/>
              </a:spcBef>
            </a:pPr>
            <a:r>
              <a:rPr lang="en-US" sz="3400" dirty="0"/>
              <a:t>Requirements</a:t>
            </a:r>
          </a:p>
          <a:p>
            <a:pPr marL="201168" indent="-201168">
              <a:spcBef>
                <a:spcPts val="2000"/>
              </a:spcBef>
            </a:pPr>
            <a:r>
              <a:rPr lang="en-US" sz="3400" dirty="0"/>
              <a:t>Best practices</a:t>
            </a:r>
          </a:p>
          <a:p>
            <a:pPr marL="201168" indent="-201168">
              <a:spcBef>
                <a:spcPts val="2000"/>
              </a:spcBef>
            </a:pPr>
            <a:r>
              <a:rPr lang="en-US" sz="3400" dirty="0"/>
              <a:t>Demonstrations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9000" y="134779"/>
            <a:ext cx="17967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Last updated </a:t>
            </a:r>
            <a:fld id="{02546DA7-9623-D944-98D2-E884373EB36E}" type="datetime4">
              <a:rPr lang="en-US" sz="1000" i="1" smtClean="0"/>
              <a:pPr/>
              <a:t>January 30, 2021</a:t>
            </a:fld>
            <a:endParaRPr lang="en-US" sz="1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6" y="76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Import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572000"/>
          </a:xfrm>
        </p:spPr>
        <p:txBody>
          <a:bodyPr lIns="0" tIns="0" rIns="0" bIns="0">
            <a:normAutofit/>
          </a:bodyPr>
          <a:lstStyle/>
          <a:p>
            <a:pPr marL="201168" indent="-201168">
              <a:spcBef>
                <a:spcPts val="1400"/>
              </a:spcBef>
            </a:pPr>
            <a:r>
              <a:rPr lang="en-US" sz="3800" dirty="0"/>
              <a:t>Project application &gt; Data Import Tool</a:t>
            </a:r>
          </a:p>
          <a:p>
            <a:pPr marL="530352" lvl="1" indent="-256032">
              <a:spcBef>
                <a:spcPts val="600"/>
              </a:spcBef>
            </a:pPr>
            <a:r>
              <a:rPr lang="en-US" sz="3000" dirty="0"/>
              <a:t>Create new records</a:t>
            </a:r>
          </a:p>
          <a:p>
            <a:pPr marL="530352" lvl="1" indent="-256032">
              <a:spcBef>
                <a:spcPts val="600"/>
              </a:spcBef>
            </a:pPr>
            <a:r>
              <a:rPr lang="en-US" sz="3000" dirty="0"/>
              <a:t>Update or add data to existing records</a:t>
            </a:r>
          </a:p>
          <a:p>
            <a:pPr marL="201168" indent="-201168">
              <a:spcBef>
                <a:spcPts val="2600"/>
              </a:spcBef>
            </a:pPr>
            <a:r>
              <a:rPr lang="en-US" sz="3800" dirty="0"/>
              <a:t>User Rights </a:t>
            </a:r>
          </a:p>
          <a:p>
            <a:pPr marL="530352" lvl="1" indent="-256032">
              <a:spcBef>
                <a:spcPts val="600"/>
              </a:spcBef>
            </a:pPr>
            <a:r>
              <a:rPr lang="en-US" sz="3000" dirty="0"/>
              <a:t>Data Import Tool</a:t>
            </a:r>
          </a:p>
          <a:p>
            <a:pPr marL="530352" lvl="1" indent="-256032">
              <a:spcBef>
                <a:spcPts val="600"/>
              </a:spcBef>
            </a:pPr>
            <a:r>
              <a:rPr lang="en-US" sz="3000" dirty="0"/>
              <a:t>Create records</a:t>
            </a:r>
          </a:p>
          <a:p>
            <a:pPr marL="530352" lvl="1" indent="-256032">
              <a:spcBef>
                <a:spcPts val="600"/>
              </a:spcBef>
            </a:pPr>
            <a:r>
              <a:rPr lang="en-US" sz="3000" dirty="0"/>
              <a:t>Data view/edit rights on forms importing data into</a:t>
            </a:r>
          </a:p>
          <a:p>
            <a:pPr marL="0" indent="0">
              <a:spcBef>
                <a:spcPts val="20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5520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6" y="2286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 err="1">
                <a:solidFill>
                  <a:srgbClr val="002060"/>
                </a:solidFill>
              </a:rPr>
              <a:t>REDCap</a:t>
            </a:r>
            <a:r>
              <a:rPr lang="en-US" sz="6000" dirty="0">
                <a:solidFill>
                  <a:srgbClr val="002060"/>
                </a:solidFill>
              </a:rPr>
              <a:t>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5715000" cy="4648200"/>
          </a:xfrm>
        </p:spPr>
        <p:txBody>
          <a:bodyPr lIns="0" tIns="0" rIns="0" bIns="0">
            <a:normAutofit fontScale="85000" lnSpcReduction="20000"/>
          </a:bodyPr>
          <a:lstStyle/>
          <a:p>
            <a:pPr marL="201168" indent="-201168">
              <a:spcBef>
                <a:spcPts val="1400"/>
              </a:spcBef>
            </a:pPr>
            <a:r>
              <a:rPr lang="en-US" sz="3600" dirty="0"/>
              <a:t>Understand core functionality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dirty="0"/>
              <a:t>Record id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dirty="0"/>
              <a:t>Longitudinal setup and repeating forms</a:t>
            </a:r>
          </a:p>
          <a:p>
            <a:pPr marL="201168" indent="-201168">
              <a:spcBef>
                <a:spcPts val="2600"/>
              </a:spcBef>
            </a:pPr>
            <a:r>
              <a:rPr lang="en-US" sz="3600" dirty="0"/>
              <a:t>Review critical field attributes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dirty="0"/>
              <a:t>Codebook or Data Dictionary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dirty="0"/>
              <a:t>Validation rules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dirty="0"/>
              <a:t>Raw values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dirty="0"/>
              <a:t>Calculated fields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dirty="0"/>
              <a:t>Branching logic</a:t>
            </a:r>
          </a:p>
          <a:p>
            <a:pPr marL="201168" indent="-201168">
              <a:spcBef>
                <a:spcPts val="2600"/>
              </a:spcBef>
            </a:pPr>
            <a:r>
              <a:rPr lang="en-US" sz="3600" dirty="0"/>
              <a:t>Find event names for longitudinal</a:t>
            </a:r>
          </a:p>
        </p:txBody>
      </p:sp>
    </p:spTree>
    <p:extLst>
      <p:ext uri="{BB962C8B-B14F-4D97-AF65-F5344CB8AC3E}">
        <p14:creationId xmlns:p14="http://schemas.microsoft.com/office/powerpoint/2010/main" val="3825553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6" y="76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Requirements/Rules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761" y="1371600"/>
            <a:ext cx="7093226" cy="4724400"/>
          </a:xfrm>
        </p:spPr>
        <p:txBody>
          <a:bodyPr lIns="0" tIns="0" rIns="0" bIns="0">
            <a:normAutofit fontScale="55000" lnSpcReduction="20000"/>
          </a:bodyPr>
          <a:lstStyle/>
          <a:p>
            <a:pPr marL="201168" indent="-201168">
              <a:spcBef>
                <a:spcPts val="600"/>
              </a:spcBef>
            </a:pPr>
            <a:r>
              <a:rPr lang="en-US" sz="5100" dirty="0"/>
              <a:t>Data Entry Rules Apply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Validation rules enforced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Locked states of forms and records enforced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Blank values ignored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Ignored calculated values</a:t>
            </a:r>
          </a:p>
          <a:p>
            <a:pPr marL="1001268" lvl="2" indent="-201168">
              <a:spcBef>
                <a:spcPts val="400"/>
              </a:spcBef>
            </a:pPr>
            <a:r>
              <a:rPr lang="en-US" sz="3800" dirty="0"/>
              <a:t>Import equation values to automate calculation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Form status behavior enforced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Logic for active ASI’s evaluated</a:t>
            </a:r>
          </a:p>
          <a:p>
            <a:pPr marL="201168" indent="-201168">
              <a:spcBef>
                <a:spcPts val="1200"/>
              </a:spcBef>
            </a:pPr>
            <a:r>
              <a:rPr lang="en-US" sz="5100" dirty="0"/>
              <a:t>Data Transformations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Long format import for longitudinal or repeating forms/events</a:t>
            </a:r>
          </a:p>
          <a:p>
            <a:pPr marL="601218" lvl="1" indent="-201168">
              <a:spcBef>
                <a:spcPts val="400"/>
              </a:spcBef>
            </a:pPr>
            <a:r>
              <a:rPr lang="en-US" sz="4200" dirty="0"/>
              <a:t>Import raw values for radio button, drop down &amp; checkboxes</a:t>
            </a:r>
          </a:p>
        </p:txBody>
      </p:sp>
    </p:spTree>
    <p:extLst>
      <p:ext uri="{BB962C8B-B14F-4D97-AF65-F5344CB8AC3E}">
        <p14:creationId xmlns:p14="http://schemas.microsoft.com/office/powerpoint/2010/main" val="139815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6" y="3048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6781800" cy="3962400"/>
          </a:xfrm>
        </p:spPr>
        <p:txBody>
          <a:bodyPr lIns="0" tIns="0" rIns="0" bIns="0">
            <a:normAutofit fontScale="92500" lnSpcReduction="10000"/>
          </a:bodyPr>
          <a:lstStyle/>
          <a:p>
            <a:pPr marL="201168" indent="-201168">
              <a:spcBef>
                <a:spcPts val="1400"/>
              </a:spcBef>
            </a:pPr>
            <a:r>
              <a:rPr lang="en-US" sz="3600" dirty="0"/>
              <a:t>Test during development</a:t>
            </a:r>
          </a:p>
          <a:p>
            <a:pPr marL="201168" indent="-201168">
              <a:spcBef>
                <a:spcPts val="2600"/>
              </a:spcBef>
            </a:pPr>
            <a:r>
              <a:rPr lang="en-US" sz="3600" dirty="0"/>
              <a:t>Import in batches corresponding to discrete forms and/or events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2600" dirty="0"/>
              <a:t>Makes import files easier to build, </a:t>
            </a:r>
            <a:r>
              <a:rPr lang="en-US" sz="2600"/>
              <a:t>manage &amp; </a:t>
            </a:r>
            <a:r>
              <a:rPr lang="en-US" sz="2600" dirty="0"/>
              <a:t>ensure data quality 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2600" dirty="0"/>
              <a:t>Consider total number of data points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2600" dirty="0"/>
              <a:t>500 or fewer records with data for 500 or fewer variables per record</a:t>
            </a:r>
          </a:p>
        </p:txBody>
      </p:sp>
    </p:spTree>
    <p:extLst>
      <p:ext uri="{BB962C8B-B14F-4D97-AF65-F5344CB8AC3E}">
        <p14:creationId xmlns:p14="http://schemas.microsoft.com/office/powerpoint/2010/main" val="3474492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26" y="1524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Demonstrations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08100"/>
            <a:ext cx="8305800" cy="4864100"/>
          </a:xfrm>
        </p:spPr>
        <p:txBody>
          <a:bodyPr lIns="0" tIns="0" rIns="0" bIns="0">
            <a:normAutofit fontScale="85000" lnSpcReduction="20000"/>
          </a:bodyPr>
          <a:lstStyle/>
          <a:p>
            <a:pPr marL="201168" indent="-201168">
              <a:spcBef>
                <a:spcPts val="1400"/>
              </a:spcBef>
            </a:pPr>
            <a:r>
              <a:rPr lang="en-US" sz="3500" dirty="0"/>
              <a:t>Import new records into longitudinal project</a:t>
            </a:r>
          </a:p>
          <a:p>
            <a:pPr marL="201168" indent="-201168">
              <a:spcBef>
                <a:spcPts val="1400"/>
              </a:spcBef>
            </a:pPr>
            <a:r>
              <a:rPr lang="en-US" sz="3500" dirty="0"/>
              <a:t>Import data and resolve errors</a:t>
            </a:r>
          </a:p>
          <a:p>
            <a:pPr marL="201168" indent="-201168">
              <a:spcBef>
                <a:spcPts val="1400"/>
              </a:spcBef>
            </a:pPr>
            <a:r>
              <a:rPr lang="en-US" sz="3500" dirty="0"/>
              <a:t>Import data for existing records and import data on form assigned &gt; 1 event</a:t>
            </a:r>
          </a:p>
          <a:p>
            <a:pPr marL="201168" indent="-201168">
              <a:spcBef>
                <a:spcPts val="1400"/>
              </a:spcBef>
            </a:pPr>
            <a:r>
              <a:rPr lang="en-US" sz="3500" dirty="0"/>
              <a:t>Default behavior for blank values</a:t>
            </a:r>
          </a:p>
          <a:p>
            <a:pPr marL="201168" indent="-201168">
              <a:spcBef>
                <a:spcPts val="1400"/>
              </a:spcBef>
            </a:pPr>
            <a:r>
              <a:rPr lang="en-US" sz="3500" dirty="0"/>
              <a:t>Advanced Options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3000" dirty="0"/>
              <a:t>Import and overwrite data with blank values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3000" dirty="0"/>
              <a:t>Import new records with optional auto-id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3000" dirty="0"/>
              <a:t>Import repeating forms with auto-numbered instance</a:t>
            </a:r>
          </a:p>
          <a:p>
            <a:pPr marL="530352" lvl="1" indent="-256032">
              <a:spcBef>
                <a:spcPts val="800"/>
              </a:spcBef>
            </a:pPr>
            <a:r>
              <a:rPr lang="en-US" sz="3000" dirty="0"/>
              <a:t>Import for DAGs</a:t>
            </a:r>
          </a:p>
          <a:p>
            <a:pPr marL="164592" indent="-164592">
              <a:spcBef>
                <a:spcPts val="2000"/>
              </a:spcBef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34562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234410</TotalTime>
  <Words>267</Words>
  <Application>Microsoft Macintosh PowerPoint</Application>
  <PresentationFormat>On-screen Show (4:3)</PresentationFormat>
  <Paragraphs>64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Material Covered</vt:lpstr>
      <vt:lpstr>Import Tool</vt:lpstr>
      <vt:lpstr>REDCap Skills</vt:lpstr>
      <vt:lpstr>Requirements/Rules</vt:lpstr>
      <vt:lpstr>Best Practices</vt:lpstr>
      <vt:lpstr>Demonstrations</vt:lpstr>
    </vt:vector>
  </TitlesOfParts>
  <Manager/>
  <Company>L Pritchard Graphic Design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Laura Pritchard</dc:creator>
  <cp:keywords/>
  <dc:description/>
  <cp:lastModifiedBy>Microsoft Office User</cp:lastModifiedBy>
  <cp:revision>3369</cp:revision>
  <cp:lastPrinted>2020-02-24T15:47:39Z</cp:lastPrinted>
  <dcterms:created xsi:type="dcterms:W3CDTF">2011-05-11T15:54:48Z</dcterms:created>
  <dcterms:modified xsi:type="dcterms:W3CDTF">2021-01-30T22:57:37Z</dcterms:modified>
  <cp:category/>
</cp:coreProperties>
</file>